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257" r:id="rId4"/>
    <p:sldId id="258" r:id="rId5"/>
    <p:sldId id="265" r:id="rId6"/>
    <p:sldId id="259" r:id="rId7"/>
    <p:sldId id="260" r:id="rId8"/>
    <p:sldId id="261" r:id="rId9"/>
    <p:sldId id="262" r:id="rId10"/>
    <p:sldId id="266" r:id="rId11"/>
    <p:sldId id="267" r:id="rId12"/>
    <p:sldId id="263" r:id="rId13"/>
  </p:sldIdLst>
  <p:sldSz cx="14630400" cy="8229600"/>
  <p:notesSz cx="8229600" cy="14630400"/>
  <p:embeddedFontLst>
    <p:embeddedFont>
      <p:font typeface="Fraunces Extra Bold" panose="020B0604020202020204" charset="0"/>
      <p:regular r:id="rId15"/>
    </p:embeddedFont>
    <p:embeddedFont>
      <p:font typeface="Nobile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5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5125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mindwell-mental-wellness-app.onrender.com/" TargetMode="External"/><Relationship Id="rId4" Type="http://schemas.openxmlformats.org/officeDocument/2006/relationships/hyperlink" Target="https://github.com/YuvrajBhalerao/MindWell-Mental-Wellness-App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indwell-mental-wellness-app.onrender.com/" TargetMode="External"/><Relationship Id="rId2" Type="http://schemas.openxmlformats.org/officeDocument/2006/relationships/hyperlink" Target="https://github.com/YuvrajBhalerao/MindWell-Mental-Wellness-App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MindWell: Your Daily Mental Wellness Companion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 a world of rising stress, MindWell offers accessible, personalized support for mental well-being, focusing on simplicity, privacy, and positive behavioral impact.</a:t>
            </a: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C44843-8004-6F47-5C44-F94D2D0A4D92}"/>
              </a:ext>
            </a:extLst>
          </p:cNvPr>
          <p:cNvSpPr txBox="1"/>
          <p:nvPr/>
        </p:nvSpPr>
        <p:spPr>
          <a:xfrm>
            <a:off x="333376" y="7306270"/>
            <a:ext cx="8810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GitHub Repository Link: </a:t>
            </a:r>
            <a:r>
              <a:rPr lang="en-IN" dirty="0">
                <a:hlinkClick r:id="rId4"/>
              </a:rPr>
              <a:t>https://github.com/YuvrajBhalerao/MindWell-Mental-Wellness-App</a:t>
            </a:r>
            <a:endParaRPr lang="en-IN" dirty="0"/>
          </a:p>
          <a:p>
            <a:r>
              <a:rPr lang="en-IN" dirty="0"/>
              <a:t>Render Application Link: </a:t>
            </a:r>
            <a:r>
              <a:rPr lang="en-IN" dirty="0">
                <a:hlinkClick r:id="rId5"/>
              </a:rPr>
              <a:t>https://mindwell-mental-wellness-app.onrender.com/</a:t>
            </a:r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3A2FC3-D15A-DCD0-B7BE-18EB99B629EC}"/>
              </a:ext>
            </a:extLst>
          </p:cNvPr>
          <p:cNvSpPr txBox="1"/>
          <p:nvPr/>
        </p:nvSpPr>
        <p:spPr>
          <a:xfrm>
            <a:off x="2419350" y="266469"/>
            <a:ext cx="9791700" cy="2446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50" b="1" dirty="0">
                <a:solidFill>
                  <a:srgbClr val="3B4540"/>
                </a:solidFill>
                <a:latin typeface="Fraunces Extra Bold" pitchFamily="34" charset="0"/>
              </a:rPr>
              <a:t>Market Gap &amp; Target Users</a:t>
            </a:r>
          </a:p>
          <a:p>
            <a:pPr algn="ctr">
              <a:lnSpc>
                <a:spcPct val="150000"/>
              </a:lnSpc>
            </a:pPr>
            <a:r>
              <a:rPr lang="en-US" sz="2650" b="1" dirty="0">
                <a:solidFill>
                  <a:srgbClr val="3B4540"/>
                </a:solidFill>
                <a:latin typeface="Fraunces Extra Bold" pitchFamily="34" charset="0"/>
              </a:rPr>
              <a:t>🎯 Target Users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</a:rPr>
              <a:t>College Students 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dealing with academic pressure, isolation, and sleep issues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</a:rPr>
              <a:t>Young Working Professionals 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facing burnout, work-life imbalance, and emotional fatigue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</a:rPr>
              <a:t>First-time Therapy Seekers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 looking for a private, low-barrier entry into mental wellness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BC7ADB8-70E3-9DC2-B4DD-7A4C92B7B1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8797665"/>
              </p:ext>
            </p:extLst>
          </p:nvPr>
        </p:nvGraphicFramePr>
        <p:xfrm>
          <a:off x="1455737" y="3180239"/>
          <a:ext cx="11718926" cy="2468880"/>
        </p:xfrm>
        <a:graphic>
          <a:graphicData uri="http://schemas.openxmlformats.org/drawingml/2006/table">
            <a:tbl>
              <a:tblPr>
                <a:tableStyleId>{10A1B5D5-9B99-4C35-A422-299274C87663}</a:tableStyleId>
              </a:tblPr>
              <a:tblGrid>
                <a:gridCol w="5859463">
                  <a:extLst>
                    <a:ext uri="{9D8B030D-6E8A-4147-A177-3AD203B41FA5}">
                      <a16:colId xmlns:a16="http://schemas.microsoft.com/office/drawing/2014/main" val="2074815075"/>
                    </a:ext>
                  </a:extLst>
                </a:gridCol>
                <a:gridCol w="5859463">
                  <a:extLst>
                    <a:ext uri="{9D8B030D-6E8A-4147-A177-3AD203B41FA5}">
                      <a16:colId xmlns:a16="http://schemas.microsoft.com/office/drawing/2014/main" val="333358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Existing Apps (e.g., Calm, Headspace)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 err="1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MindWell</a:t>
                      </a:r>
                      <a:r>
                        <a:rPr lang="en-IN" b="1" dirty="0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 Advantage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61456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Focus on mindfulness/meditation only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Offers mood logging, AI suggestions, and peer 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63677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Premium locked features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Fully accessible core functionality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420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Lacks emotional journaling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Journaling + AI analysis included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459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No peer community in many apps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Anonymous support system built-in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57937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Limited personalization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rgbClr val="405449"/>
                          </a:solidFill>
                          <a:latin typeface="Nobile" panose="020B0604020202020204" charset="0"/>
                        </a:rPr>
                        <a:t>Adaptive, AI-powered care suggestions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823801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4CC5282-78A4-5C72-E29E-F7EFD7CCD418}"/>
              </a:ext>
            </a:extLst>
          </p:cNvPr>
          <p:cNvSpPr txBox="1"/>
          <p:nvPr/>
        </p:nvSpPr>
        <p:spPr>
          <a:xfrm>
            <a:off x="1754187" y="6249085"/>
            <a:ext cx="11122026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750" b="1" dirty="0">
                <a:solidFill>
                  <a:srgbClr val="405449"/>
                </a:solidFill>
                <a:latin typeface="Nobile" pitchFamily="34" charset="0"/>
              </a:rPr>
              <a:t>🧠 </a:t>
            </a:r>
            <a:r>
              <a:rPr lang="en-US" sz="1750" b="1" dirty="0" err="1">
                <a:solidFill>
                  <a:srgbClr val="405449"/>
                </a:solidFill>
                <a:latin typeface="Nobile" pitchFamily="34" charset="0"/>
              </a:rPr>
              <a:t>MindWell</a:t>
            </a:r>
            <a:r>
              <a:rPr lang="en-US" sz="1750" b="1" dirty="0">
                <a:solidFill>
                  <a:srgbClr val="405449"/>
                </a:solidFill>
                <a:latin typeface="Nobile" pitchFamily="34" charset="0"/>
              </a:rPr>
              <a:t> bridges the gap between traditional wellness apps and real, adaptive mental health support.</a:t>
            </a:r>
            <a:endParaRPr lang="en-IN" sz="1750" b="1" dirty="0">
              <a:solidFill>
                <a:srgbClr val="405449"/>
              </a:solidFill>
              <a:latin typeface="Nobil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996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C8093B-26EB-A0CF-A364-FE6605DCC382}"/>
              </a:ext>
            </a:extLst>
          </p:cNvPr>
          <p:cNvSpPr txBox="1"/>
          <p:nvPr/>
        </p:nvSpPr>
        <p:spPr>
          <a:xfrm>
            <a:off x="5010150" y="293541"/>
            <a:ext cx="7315200" cy="7771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50" b="1" dirty="0">
                <a:solidFill>
                  <a:srgbClr val="3B4540"/>
                </a:solidFill>
                <a:latin typeface="Fraunces Extra Bold" pitchFamily="34" charset="0"/>
              </a:rPr>
              <a:t>Future Roadmap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A0102-7E08-A960-E12E-844AC84CD1E3}"/>
              </a:ext>
            </a:extLst>
          </p:cNvPr>
          <p:cNvSpPr txBox="1"/>
          <p:nvPr/>
        </p:nvSpPr>
        <p:spPr>
          <a:xfrm>
            <a:off x="1352550" y="1352490"/>
            <a:ext cx="73152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</a:rPr>
              <a:t>🛣️ What’s Next for </a:t>
            </a:r>
            <a:r>
              <a:rPr lang="en-US" sz="2200" b="1" dirty="0" err="1">
                <a:solidFill>
                  <a:srgbClr val="405449"/>
                </a:solidFill>
                <a:latin typeface="Fraunces Extra Bold" pitchFamily="34" charset="0"/>
              </a:rPr>
              <a:t>MindWell</a:t>
            </a: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</a:rPr>
              <a:t>?</a:t>
            </a:r>
            <a:endParaRPr lang="en-IN" sz="2200" b="1" dirty="0">
              <a:solidFill>
                <a:srgbClr val="405449"/>
              </a:solidFill>
              <a:latin typeface="Fraunces Extra Bold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8709425-0590-174B-DBF8-9C19204B1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7594735"/>
              </p:ext>
            </p:extLst>
          </p:nvPr>
        </p:nvGraphicFramePr>
        <p:xfrm>
          <a:off x="1008062" y="2065190"/>
          <a:ext cx="12614275" cy="3017520"/>
        </p:xfrm>
        <a:graphic>
          <a:graphicData uri="http://schemas.openxmlformats.org/drawingml/2006/table">
            <a:tbl>
              <a:tblPr>
                <a:tableStyleId>{10A1B5D5-9B99-4C35-A422-299274C87663}</a:tableStyleId>
              </a:tblPr>
              <a:tblGrid>
                <a:gridCol w="6305550">
                  <a:extLst>
                    <a:ext uri="{9D8B030D-6E8A-4147-A177-3AD203B41FA5}">
                      <a16:colId xmlns:a16="http://schemas.microsoft.com/office/drawing/2014/main" val="3072941828"/>
                    </a:ext>
                  </a:extLst>
                </a:gridCol>
                <a:gridCol w="6308725">
                  <a:extLst>
                    <a:ext uri="{9D8B030D-6E8A-4147-A177-3AD203B41FA5}">
                      <a16:colId xmlns:a16="http://schemas.microsoft.com/office/drawing/2014/main" val="13988749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Phase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IN" sz="1800" b="1" kern="1200" dirty="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Features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45104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IN" sz="1800" kern="1200" dirty="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📱 Mobile App (Q3)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US" sz="1800" kern="120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Flutter or React Native implementation for Android/iOS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17460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it-IT" sz="1800" kern="1200" dirty="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🧠 AI Engine Upgrade (Q3-Q4)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US" sz="1800" kern="120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Integrate real-time NLP models for journaling insights &amp; mood forecasting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2987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IN" sz="1800" kern="1200" dirty="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🔐 Authentication + DB (Q4)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US" sz="1800" kern="1200" dirty="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Add login/signup, connect to Firebase or MongoDB for secure user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98502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IN" sz="1800" kern="1200" dirty="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🌍 Localization &amp; Accessibility (Q4-Q1)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IN" sz="1800" kern="1200" dirty="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Multi-language support, screen reader-friendly UI, offline mode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1624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IN" sz="1800" kern="120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👩‍⚕️ Expert Collaboration (Future)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buNone/>
                      </a:pPr>
                      <a:r>
                        <a:rPr lang="en-US" sz="1800" kern="1200" dirty="0">
                          <a:solidFill>
                            <a:srgbClr val="405449"/>
                          </a:solidFill>
                          <a:latin typeface="Nobile" panose="020B0604020202020204" charset="0"/>
                          <a:ea typeface="+mn-ea"/>
                          <a:cs typeface="+mn-cs"/>
                        </a:rPr>
                        <a:t>Optional therapist insights, verified self-help resources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53990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61688B2-FEA8-A32F-9786-81FA3500600F}"/>
              </a:ext>
            </a:extLst>
          </p:cNvPr>
          <p:cNvSpPr txBox="1"/>
          <p:nvPr/>
        </p:nvSpPr>
        <p:spPr>
          <a:xfrm>
            <a:off x="1008062" y="6525683"/>
            <a:ext cx="10648951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750" b="1" dirty="0">
                <a:solidFill>
                  <a:srgbClr val="405449"/>
                </a:solidFill>
                <a:latin typeface="Nobile" pitchFamily="34" charset="0"/>
              </a:rPr>
              <a:t>🚀 </a:t>
            </a:r>
            <a:r>
              <a:rPr lang="en-US" sz="1750" b="1" dirty="0" err="1">
                <a:solidFill>
                  <a:srgbClr val="405449"/>
                </a:solidFill>
                <a:latin typeface="Nobile" pitchFamily="34" charset="0"/>
              </a:rPr>
              <a:t>MindWell</a:t>
            </a:r>
            <a:r>
              <a:rPr lang="en-US" sz="1750" b="1" dirty="0">
                <a:solidFill>
                  <a:srgbClr val="405449"/>
                </a:solidFill>
                <a:latin typeface="Nobile" pitchFamily="34" charset="0"/>
              </a:rPr>
              <a:t> is not just a prototype — it's built with a vision to scale responsibly and empathetically.</a:t>
            </a:r>
            <a:endParaRPr lang="en-IN" sz="1750" b="1" dirty="0">
              <a:solidFill>
                <a:srgbClr val="405449"/>
              </a:solidFill>
              <a:latin typeface="Nobil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373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4189"/>
            <a:ext cx="81441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Takeaways &amp; Next Steps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4659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1530906" y="3324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Accessible Support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3814882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MindWell provides a much-needed, accessible mental health resource for everyone.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35893" y="324659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7" name="Text 5"/>
          <p:cNvSpPr/>
          <p:nvPr/>
        </p:nvSpPr>
        <p:spPr>
          <a:xfrm>
            <a:off x="5973008" y="3324463"/>
            <a:ext cx="32143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Personalized Wellness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973008" y="3814882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AI-driven insights and personalized routines empower users to take control of their well-being.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77995" y="324659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0" name="Text 8"/>
          <p:cNvSpPr/>
          <p:nvPr/>
        </p:nvSpPr>
        <p:spPr>
          <a:xfrm>
            <a:off x="10415111" y="3324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Engaging &amp; Secure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415111" y="3814882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Gamification and robust privacy measures ensure a positive and trustworthy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365B96-D35C-815E-4270-C21E6C491AAD}"/>
              </a:ext>
            </a:extLst>
          </p:cNvPr>
          <p:cNvSpPr txBox="1"/>
          <p:nvPr/>
        </p:nvSpPr>
        <p:spPr>
          <a:xfrm>
            <a:off x="5457825" y="400050"/>
            <a:ext cx="5495925" cy="777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50" b="1" dirty="0">
                <a:solidFill>
                  <a:srgbClr val="3B4540"/>
                </a:solidFill>
                <a:latin typeface="Fraunces Extra Bold" pitchFamily="34" charset="0"/>
              </a:rPr>
              <a:t>Contributors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964E7E-2337-E594-7BC2-D9125B8A0A02}"/>
              </a:ext>
            </a:extLst>
          </p:cNvPr>
          <p:cNvSpPr txBox="1"/>
          <p:nvPr/>
        </p:nvSpPr>
        <p:spPr>
          <a:xfrm>
            <a:off x="1319212" y="1924050"/>
            <a:ext cx="11991975" cy="3143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400" b="1" dirty="0">
                <a:solidFill>
                  <a:srgbClr val="3B4540"/>
                </a:solidFill>
                <a:latin typeface="Fraunces Extra Bold" pitchFamily="34" charset="0"/>
              </a:rPr>
              <a:t>Manav Gite</a:t>
            </a:r>
          </a:p>
          <a:p>
            <a:pPr algn="ctr">
              <a:lnSpc>
                <a:spcPct val="150000"/>
              </a:lnSpc>
            </a:pPr>
            <a:r>
              <a:rPr lang="en-IN" sz="3400" b="1" dirty="0">
                <a:solidFill>
                  <a:srgbClr val="3B4540"/>
                </a:solidFill>
                <a:latin typeface="Fraunces Extra Bold" pitchFamily="34" charset="0"/>
              </a:rPr>
              <a:t>Shashwat Mishra</a:t>
            </a:r>
          </a:p>
          <a:p>
            <a:pPr algn="ctr">
              <a:lnSpc>
                <a:spcPct val="150000"/>
              </a:lnSpc>
            </a:pPr>
            <a:r>
              <a:rPr lang="en-IN" sz="3400" b="1" dirty="0">
                <a:solidFill>
                  <a:srgbClr val="3B4540"/>
                </a:solidFill>
                <a:latin typeface="Fraunces Extra Bold" pitchFamily="34" charset="0"/>
              </a:rPr>
              <a:t>Rituraj Singh Deora</a:t>
            </a:r>
          </a:p>
          <a:p>
            <a:pPr algn="ctr">
              <a:lnSpc>
                <a:spcPct val="150000"/>
              </a:lnSpc>
            </a:pPr>
            <a:r>
              <a:rPr lang="en-IN" sz="3400" b="1" dirty="0">
                <a:solidFill>
                  <a:srgbClr val="3B4540"/>
                </a:solidFill>
                <a:latin typeface="Fraunces Extra Bold" pitchFamily="34" charset="0"/>
              </a:rPr>
              <a:t>Yuvraj Bhalerao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14E2FA-72FD-16C7-0A5D-25F0E02526EB}"/>
              </a:ext>
            </a:extLst>
          </p:cNvPr>
          <p:cNvSpPr txBox="1"/>
          <p:nvPr/>
        </p:nvSpPr>
        <p:spPr>
          <a:xfrm>
            <a:off x="333376" y="7315795"/>
            <a:ext cx="13935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GitHub Repository Link: </a:t>
            </a:r>
            <a:r>
              <a:rPr lang="en-IN" dirty="0">
                <a:hlinkClick r:id="rId2"/>
              </a:rPr>
              <a:t>https://github.com/YuvrajBhalerao/MindWell-Mental-Wellness-App</a:t>
            </a:r>
            <a:endParaRPr lang="en-IN" dirty="0"/>
          </a:p>
          <a:p>
            <a:pPr algn="ctr"/>
            <a:r>
              <a:rPr lang="en-IN" dirty="0"/>
              <a:t>Render Application Link: </a:t>
            </a:r>
            <a:r>
              <a:rPr lang="en-IN" dirty="0">
                <a:hlinkClick r:id="rId3"/>
              </a:rPr>
              <a:t>https://mindwell-mental-wellness-app.onrender.com/</a:t>
            </a:r>
            <a:endParaRPr lang="en-IN" dirty="0"/>
          </a:p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F89267-9666-4D8F-08EE-B85A52EFD39A}"/>
              </a:ext>
            </a:extLst>
          </p:cNvPr>
          <p:cNvSpPr txBox="1"/>
          <p:nvPr/>
        </p:nvSpPr>
        <p:spPr>
          <a:xfrm>
            <a:off x="466724" y="6334125"/>
            <a:ext cx="631507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50" b="1" dirty="0">
                <a:solidFill>
                  <a:srgbClr val="3B4540"/>
                </a:solidFill>
                <a:latin typeface="Fraunces Extra Bold" pitchFamily="34" charset="0"/>
              </a:rPr>
              <a:t>Contest Name: </a:t>
            </a:r>
            <a:r>
              <a:rPr lang="en-US" sz="2050" b="1" dirty="0" err="1">
                <a:solidFill>
                  <a:srgbClr val="3B4540"/>
                </a:solidFill>
                <a:latin typeface="Fraunces Extra Bold" pitchFamily="34" charset="0"/>
              </a:rPr>
              <a:t>Ozibook</a:t>
            </a:r>
            <a:r>
              <a:rPr lang="en-US" sz="2050" b="1" dirty="0">
                <a:solidFill>
                  <a:srgbClr val="3B4540"/>
                </a:solidFill>
                <a:latin typeface="Fraunces Extra Bold" pitchFamily="34" charset="0"/>
              </a:rPr>
              <a:t> Hiring Challenge June 2025</a:t>
            </a:r>
          </a:p>
          <a:p>
            <a:r>
              <a:rPr lang="en-IN" sz="2050" b="1" dirty="0">
                <a:solidFill>
                  <a:srgbClr val="3B4540"/>
                </a:solidFill>
                <a:latin typeface="Fraunces Extra Bold" pitchFamily="34" charset="0"/>
              </a:rPr>
              <a:t>Team Name: Maharaj_Ki_Sena</a:t>
            </a:r>
          </a:p>
        </p:txBody>
      </p:sp>
    </p:spTree>
    <p:extLst>
      <p:ext uri="{BB962C8B-B14F-4D97-AF65-F5344CB8AC3E}">
        <p14:creationId xmlns:p14="http://schemas.microsoft.com/office/powerpoint/2010/main" val="220193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4590"/>
            <a:ext cx="83586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Understanding the Challenge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46998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781657"/>
            <a:ext cx="28541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Rising Stress Levels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272076"/>
            <a:ext cx="121923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Global reports indicate a significant increase in stress and anxiety, particularly among younger demographics.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201954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44253" y="4336613"/>
            <a:ext cx="37507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Limited Access to Support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644253" y="4827032"/>
            <a:ext cx="121923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Many individuals face barriers to professional mental health services, including cost and stigma.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756910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891570"/>
            <a:ext cx="36895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Need for Digital Solutions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6381988"/>
            <a:ext cx="121923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convenient, private, and engaging digital platform can bridge this gap, offering immediate assistance.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172" y="481846"/>
            <a:ext cx="4938355" cy="547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Introducing MindWell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13172" y="1379696"/>
            <a:ext cx="13404056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MindWell is a comprehensive digital companion designed to empower users on their mental wellness journey.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72" y="2054185"/>
            <a:ext cx="6488311" cy="648831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36537" y="2032278"/>
            <a:ext cx="2628305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Features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536537" y="2536031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Daily Mood Check-ins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536537" y="2877741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AI-Driven Activity Suggestions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7536537" y="3219450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Personalized Self-Care Routines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536537" y="3561159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Anonymous Peer Support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D0C568C-C31E-F69F-4C9F-E2FBF1DA96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5506670"/>
              </p:ext>
            </p:extLst>
          </p:nvPr>
        </p:nvGraphicFramePr>
        <p:xfrm>
          <a:off x="1006475" y="3979417"/>
          <a:ext cx="12617450" cy="222504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6308725">
                  <a:extLst>
                    <a:ext uri="{9D8B030D-6E8A-4147-A177-3AD203B41FA5}">
                      <a16:colId xmlns:a16="http://schemas.microsoft.com/office/drawing/2014/main" val="3796299621"/>
                    </a:ext>
                  </a:extLst>
                </a:gridCol>
                <a:gridCol w="6308725">
                  <a:extLst>
                    <a:ext uri="{9D8B030D-6E8A-4147-A177-3AD203B41FA5}">
                      <a16:colId xmlns:a16="http://schemas.microsoft.com/office/drawing/2014/main" val="25406957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000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Layer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000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Technology Used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06613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Frontend</a:t>
                      </a:r>
                      <a:endParaRPr lang="en-IN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bile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HTML, CSS, JavaScript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94571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Backend</a:t>
                      </a:r>
                      <a:endParaRPr lang="en-IN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bile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Python with Flask (API Server)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3938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Data Format</a:t>
                      </a:r>
                      <a:endParaRPr lang="en-IN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bile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JSON (User mood &amp; activity logs)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47481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Deployment</a:t>
                      </a:r>
                      <a:endParaRPr lang="en-IN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bile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Render Web Services (Auto-deploy from GitHub)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13559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Storage</a:t>
                      </a:r>
                      <a:endParaRPr lang="en-IN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Nobile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Nobile" panose="020B0604020202020204" charset="0"/>
                        </a:rPr>
                        <a:t>Local JSON (can scale to DB)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4825561"/>
                  </a:ext>
                </a:extLst>
              </a:tr>
            </a:tbl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D3AAB909-9489-F62B-259B-7362F4BE3E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9404" y="2041166"/>
            <a:ext cx="12027652" cy="1046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450" b="1" dirty="0">
                <a:solidFill>
                  <a:srgbClr val="3B4540"/>
                </a:solidFill>
                <a:latin typeface="Fraunces Extra Bold" pitchFamily="34" charset="0"/>
              </a:rPr>
              <a:t>Tech Stack Overview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750" dirty="0">
                <a:solidFill>
                  <a:srgbClr val="405449"/>
                </a:solidFill>
                <a:latin typeface="Nobile" pitchFamily="34" charset="0"/>
              </a:rPr>
              <a:t>⚙️ The project is lightweight, modular, and cloud-deployable — perfect for agile iteration and future scalability.</a:t>
            </a:r>
          </a:p>
        </p:txBody>
      </p:sp>
    </p:spTree>
    <p:extLst>
      <p:ext uri="{BB962C8B-B14F-4D97-AF65-F5344CB8AC3E}">
        <p14:creationId xmlns:p14="http://schemas.microsoft.com/office/powerpoint/2010/main" val="3121356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4505"/>
            <a:ext cx="87862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Personalized Self-Care with AI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169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MindWell's AI adapts to your unique needs, providing tailored suggestions to foster emotional resilience.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34966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Mood Logging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159454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Track daily emotional states with a simple, intuitive interface.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534966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AI Analysis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68171" y="5159454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AI analyzes patterns to understand triggers and positive influences.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534966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4669036"/>
            <a:ext cx="29422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Activity Suggestions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5738" y="5159454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Receive personalized recommendations like breathing exercises or journaling prompts.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30412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Community and Connection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4032409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Anonymous Peer Support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638" y="2319338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Connect with a supportive community in a safe and anonymous environment. Share experiences, offer encouragement, and find understanding without judgment.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49460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Moderated forums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89667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Shared coping strategies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29875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Sense of belonging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2023"/>
            <a:ext cx="68139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Enhancing Engagement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044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MindWell incorporates innovative features to encourage consistent engagement and positive habit formation.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490663" y="4033957"/>
            <a:ext cx="30883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Wearable Integration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524375"/>
            <a:ext cx="3785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Sync with smartwatches to track biometric data, offering insights into stress levels and sleep patterns.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7717" y="4792742"/>
            <a:ext cx="339328" cy="42422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37790" y="29890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Gamification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3479483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Earn rewards and unlock new features by consistently engaging with self-care activities.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4326" y="3409117"/>
            <a:ext cx="339328" cy="42422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937790" y="54416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Progress Tracking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9937790" y="5932051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Visualize your journey with intuitive charts and graphs, celebrating milestones.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4326" y="6176367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22634"/>
            <a:ext cx="118506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Our Commitment: Simplicity and Privacy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98388"/>
            <a:ext cx="348674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User-Centric Design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95049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MindWell prioritizes ease of use and a clean interface, ensuring a seamless and positive user experience.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803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Intuitive navigation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2257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Minimalist aesthetics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7647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Accessible features for all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29838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Security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599521" y="395049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Your privacy is paramount. All personal data is encrypted and anonymized, ensuring confidentiality and trust.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8803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End-to-end encryption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32257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Strict privacy policies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7647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Anonymous interaction options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786</Words>
  <Application>Microsoft Office PowerPoint</Application>
  <PresentationFormat>Custom</PresentationFormat>
  <Paragraphs>122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Fraunces Extra Bold</vt:lpstr>
      <vt:lpstr>Nobile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Yuvraj Bhalerao</cp:lastModifiedBy>
  <cp:revision>8</cp:revision>
  <dcterms:created xsi:type="dcterms:W3CDTF">2025-07-02T15:06:16Z</dcterms:created>
  <dcterms:modified xsi:type="dcterms:W3CDTF">2025-07-05T15:26:23Z</dcterms:modified>
</cp:coreProperties>
</file>